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.tif>
</file>

<file path=ppt/media/image10.png>
</file>

<file path=ppt/media/image10.t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45200"/>
            <a:ext cx="19621500" cy="889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3165980" y="1104900"/>
            <a:ext cx="9525001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238500"/>
            <a:ext cx="21005800" cy="920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hyperlink" Target="http://www.dotfmp.com" TargetMode="External"/><Relationship Id="rId4" Type="http://schemas.openxmlformats.org/officeDocument/2006/relationships/hyperlink" Target="https://community.filemaker.com/people/mrwatson-gbs" TargetMode="External"/><Relationship Id="rId5" Type="http://schemas.openxmlformats.org/officeDocument/2006/relationships/image" Target="../media/image3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.tif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community.filemaker.com/ideas/1187" TargetMode="Externa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1.tif"/><Relationship Id="rId4" Type="http://schemas.openxmlformats.org/officeDocument/2006/relationships/image" Target="../media/image2.tif"/><Relationship Id="rId5" Type="http://schemas.openxmlformats.org/officeDocument/2006/relationships/image" Target="../media/image3.tif"/><Relationship Id="rId6" Type="http://schemas.openxmlformats.org/officeDocument/2006/relationships/image" Target="../media/image4.tif"/><Relationship Id="rId7" Type="http://schemas.openxmlformats.org/officeDocument/2006/relationships/image" Target="../media/image5.tif"/><Relationship Id="rId8" Type="http://schemas.openxmlformats.org/officeDocument/2006/relationships/image" Target="../media/image6.tif"/><Relationship Id="rId9" Type="http://schemas.openxmlformats.org/officeDocument/2006/relationships/image" Target="../media/image7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png"/><Relationship Id="rId11" Type="http://schemas.openxmlformats.org/officeDocument/2006/relationships/image" Target="../media/image8.t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8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.tif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9.tif"/><Relationship Id="rId9" Type="http://schemas.openxmlformats.org/officeDocument/2006/relationships/image" Target="../media/image15.png"/><Relationship Id="rId10" Type="http://schemas.openxmlformats.org/officeDocument/2006/relationships/image" Target="../media/image8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.tif"/><Relationship Id="rId4" Type="http://schemas.openxmlformats.org/officeDocument/2006/relationships/image" Target="../media/image6.png"/><Relationship Id="rId5" Type="http://schemas.openxmlformats.org/officeDocument/2006/relationships/image" Target="../media/image16.png"/><Relationship Id="rId6" Type="http://schemas.openxmlformats.org/officeDocument/2006/relationships/image" Target="../media/image10.tif"/><Relationship Id="rId7" Type="http://schemas.openxmlformats.org/officeDocument/2006/relationships/image" Target="../media/image8.png"/><Relationship Id="rId8" Type="http://schemas.openxmlformats.org/officeDocument/2006/relationships/image" Target="../media/image8.t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.tif"/><Relationship Id="rId4" Type="http://schemas.openxmlformats.org/officeDocument/2006/relationships/image" Target="../media/image6.png"/><Relationship Id="rId5" Type="http://schemas.openxmlformats.org/officeDocument/2006/relationships/image" Target="../media/image8.t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5.png"/><Relationship Id="rId4" Type="http://schemas.openxmlformats.org/officeDocument/2006/relationships/image" Target="../media/image1.tif"/><Relationship Id="rId5" Type="http://schemas.openxmlformats.org/officeDocument/2006/relationships/image" Target="../media/image6.png"/><Relationship Id="rId6" Type="http://schemas.openxmlformats.org/officeDocument/2006/relationships/image" Target="../media/image8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2719878"/>
            <a:ext cx="24384001" cy="7569201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PSBN…"/>
          <p:cNvSpPr txBox="1"/>
          <p:nvPr>
            <p:ph type="ctrTitle"/>
          </p:nvPr>
        </p:nvSpPr>
        <p:spPr>
          <a:xfrm>
            <a:off x="1778000" y="4270959"/>
            <a:ext cx="20828000" cy="4648201"/>
          </a:xfrm>
          <a:prstGeom prst="rect">
            <a:avLst/>
          </a:prstGeom>
        </p:spPr>
        <p:txBody>
          <a:bodyPr/>
          <a:lstStyle/>
          <a:p>
            <a:pPr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t>PSBN</a:t>
            </a:r>
          </a:p>
          <a:p>
            <a:pPr>
              <a:defRPr sz="4400"/>
            </a:pPr>
            <a:r>
              <a:t>Perform Script [ By Name: …</a:t>
            </a:r>
            <a:br/>
          </a:p>
          <a:p>
            <a:pPr>
              <a:defRPr sz="4400"/>
            </a:pPr>
            <a:r>
              <a:t>…or FM</a:t>
            </a:r>
            <a:r>
              <a:rPr>
                <a:latin typeface="Apple Color Emoji"/>
                <a:ea typeface="Apple Color Emoji"/>
                <a:cs typeface="Apple Color Emoji"/>
                <a:sym typeface="Apple Color Emoji"/>
              </a:rPr>
              <a:t>↔️</a:t>
            </a:r>
            <a:r>
              <a:t>FM APIs</a:t>
            </a:r>
          </a:p>
        </p:txBody>
      </p:sp>
      <p:sp>
        <p:nvSpPr>
          <p:cNvPr id="121" name="dotFMP, Berlin 2017…"/>
          <p:cNvSpPr txBox="1"/>
          <p:nvPr>
            <p:ph type="subTitle" sz="quarter" idx="1"/>
          </p:nvPr>
        </p:nvSpPr>
        <p:spPr>
          <a:xfrm>
            <a:off x="1778000" y="11751259"/>
            <a:ext cx="20828000" cy="2032001"/>
          </a:xfrm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3" invalidUrl="" action="" tgtFrame="" tooltip="" history="1" highlightClick="0" endSnd="0"/>
              </a:rPr>
              <a:t>dotFMP</a:t>
            </a:r>
            <a:r>
              <a:t>, Berlin 2017</a:t>
            </a:r>
          </a:p>
          <a:p>
            <a:pPr/>
            <a:r>
              <a:rPr u="sng">
                <a:hlinkClick r:id="rId4" invalidUrl="" action="" tgtFrame="" tooltip="" history="1" highlightClick="0" endSnd="0"/>
              </a:rPr>
              <a:t>mrwatson-gbs</a:t>
            </a:r>
          </a:p>
        </p:txBody>
      </p:sp>
      <p:pic>
        <p:nvPicPr>
          <p:cNvPr id="122" name="PSBN_ICON_160X160A_sm.png" descr="PSBN_ICON_160X160A_s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1176000" y="9255709"/>
            <a:ext cx="2032000" cy="2032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What about an &quot;FM↔️FM API&quot;?"/>
          <p:cNvSpPr/>
          <p:nvPr/>
        </p:nvSpPr>
        <p:spPr>
          <a:xfrm>
            <a:off x="6410032" y="526664"/>
            <a:ext cx="11563936" cy="9652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/>
            </a:pPr>
            <a:r>
              <a:t>What about an "FM</a:t>
            </a:r>
            <a:r>
              <a:rPr>
                <a:latin typeface="Apple Color Emoji"/>
                <a:ea typeface="Apple Color Emoji"/>
                <a:cs typeface="Apple Color Emoji"/>
                <a:sym typeface="Apple Color Emoji"/>
              </a:rPr>
              <a:t>↔️</a:t>
            </a:r>
            <a:r>
              <a:t>FM API"?</a:t>
            </a:r>
          </a:p>
        </p:txBody>
      </p:sp>
      <p:sp>
        <p:nvSpPr>
          <p:cNvPr id="246" name="File A"/>
          <p:cNvSpPr txBox="1"/>
          <p:nvPr/>
        </p:nvSpPr>
        <p:spPr>
          <a:xfrm>
            <a:off x="6740201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A</a:t>
            </a:r>
          </a:p>
        </p:txBody>
      </p:sp>
      <p:sp>
        <p:nvSpPr>
          <p:cNvPr id="247" name="File B"/>
          <p:cNvSpPr txBox="1"/>
          <p:nvPr/>
        </p:nvSpPr>
        <p:spPr>
          <a:xfrm>
            <a:off x="15775902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B</a:t>
            </a:r>
          </a:p>
        </p:txBody>
      </p:sp>
      <p:pic>
        <p:nvPicPr>
          <p:cNvPr id="248" name="fm16_alpha.png" descr="fm16_alph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60208" y="5067620"/>
            <a:ext cx="2032001" cy="2032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64200" y="5058492"/>
            <a:ext cx="2024807" cy="202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PSBN_API_ICON_160X160_sm.png" descr="PSBN_API_ICON_160X160_s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Perform Script [ &quot;By Name&quot;: …"/>
          <p:cNvSpPr txBox="1"/>
          <p:nvPr/>
        </p:nvSpPr>
        <p:spPr>
          <a:xfrm>
            <a:off x="4291383" y="7934900"/>
            <a:ext cx="871093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Perform Script [ "By Name": …</a:t>
            </a:r>
          </a:p>
        </p:txBody>
      </p:sp>
      <p:sp>
        <p:nvSpPr>
          <p:cNvPr id="252" name="7"/>
          <p:cNvSpPr/>
          <p:nvPr/>
        </p:nvSpPr>
        <p:spPr>
          <a:xfrm>
            <a:off x="2049998" y="1532571"/>
            <a:ext cx="4410076" cy="7407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5363" y="17897"/>
                </a:lnTo>
                <a:lnTo>
                  <a:pt x="311" y="17897"/>
                </a:lnTo>
                <a:cubicBezTo>
                  <a:pt x="139" y="17897"/>
                  <a:pt x="0" y="17980"/>
                  <a:pt x="0" y="18082"/>
                </a:cubicBezTo>
                <a:lnTo>
                  <a:pt x="0" y="21415"/>
                </a:lnTo>
                <a:cubicBezTo>
                  <a:pt x="0" y="21517"/>
                  <a:pt x="139" y="21600"/>
                  <a:pt x="311" y="21600"/>
                </a:cubicBezTo>
                <a:lnTo>
                  <a:pt x="5909" y="21600"/>
                </a:lnTo>
                <a:cubicBezTo>
                  <a:pt x="6081" y="21600"/>
                  <a:pt x="6220" y="21517"/>
                  <a:pt x="6220" y="21415"/>
                </a:cubicBezTo>
                <a:lnTo>
                  <a:pt x="6220" y="18552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7</a:t>
            </a:r>
          </a:p>
        </p:txBody>
      </p:sp>
      <p:pic>
        <p:nvPicPr>
          <p:cNvPr id="253" name="PSBN_ICON_160X160A_sm.png" descr="PSBN_ICON_160X160A_s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😃"/>
          <p:cNvSpPr txBox="1"/>
          <p:nvPr/>
        </p:nvSpPr>
        <p:spPr>
          <a:xfrm rot="1085453">
            <a:off x="20908114" y="9315907"/>
            <a:ext cx="2654301" cy="34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/>
            </a:lvl1pPr>
          </a:lstStyle>
          <a:p>
            <a:pPr/>
            <a:r>
              <a:t>😃</a:t>
            </a:r>
          </a:p>
        </p:txBody>
      </p:sp>
      <p:sp>
        <p:nvSpPr>
          <p:cNvPr id="255" name="A module from mrwatson-gbs"/>
          <p:cNvSpPr/>
          <p:nvPr/>
        </p:nvSpPr>
        <p:spPr>
          <a:xfrm>
            <a:off x="6410032" y="10535660"/>
            <a:ext cx="11563936" cy="8890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200"/>
            </a:lvl1pPr>
          </a:lstStyle>
          <a:p>
            <a:pPr/>
            <a:r>
              <a:t>A module from mrwatson-gbs</a:t>
            </a:r>
          </a:p>
        </p:txBody>
      </p:sp>
      <p:sp>
        <p:nvSpPr>
          <p:cNvPr id="256" name="prototype"/>
          <p:cNvSpPr txBox="1"/>
          <p:nvPr/>
        </p:nvSpPr>
        <p:spPr>
          <a:xfrm rot="20531799">
            <a:off x="8099029" y="9519173"/>
            <a:ext cx="282003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prototype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12" presetID="2" grpId="2" fill="hold">
                                  <p:stCondLst>
                                    <p:cond delay="4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xit" nodeType="afterEffect" presetID="9" grpId="4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0" dur="1000" fill="hold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Class="exit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4" dur="1000" fill="hold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Class="entr" nodeType="afterEffect" presetSubtype="0" presetID="1" grpId="6" fill="hold">
                                  <p:stCondLst>
                                    <p:cond delay="150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Class="entr" nodeType="afterEffect" presetSubtype="16" presetID="23" grpId="7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750"/>
                            </p:stCondLst>
                            <p:childTnLst>
                              <p:par>
                                <p:cTn id="35" presetClass="entr" nodeType="afterEffect" presetSubtype="0" presetID="1" grpId="8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9" grpId="4"/>
      <p:bldP build="whole" bldLvl="1" animBg="1" rev="0" advAuto="0" spid="251" grpId="2"/>
      <p:bldP build="whole" bldLvl="1" animBg="1" rev="0" advAuto="0" spid="253" grpId="3"/>
      <p:bldP build="whole" bldLvl="1" animBg="1" rev="0" advAuto="0" spid="255" grpId="6"/>
      <p:bldP build="whole" bldLvl="1" animBg="1" rev="0" advAuto="0" spid="248" grpId="5"/>
      <p:bldP build="whole" bldLvl="1" animBg="1" rev="0" advAuto="0" spid="252" grpId="1"/>
      <p:bldP build="whole" bldLvl="1" animBg="1" rev="0" advAuto="0" spid="254" grpId="8"/>
      <p:bldP build="whole" bldLvl="1" animBg="1" rev="0" advAuto="0" spid="256" grpId="7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PSBN_API_ICON_160X160_sm.png" descr="PSBN_API_ICON_160X160_s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9" name="PSBN_ICON_160X160A_sm.png" descr="PSBN_ICON_160X160A_s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A module from mrwatson-gbs"/>
          <p:cNvSpPr/>
          <p:nvPr/>
        </p:nvSpPr>
        <p:spPr>
          <a:xfrm>
            <a:off x="6410032" y="10531017"/>
            <a:ext cx="11563936" cy="8890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200"/>
            </a:lvl1pPr>
          </a:lstStyle>
          <a:p>
            <a:pPr/>
            <a:r>
              <a:t>A module from mrwatson-gbs</a:t>
            </a:r>
          </a:p>
        </p:txBody>
      </p:sp>
      <p:sp>
        <p:nvSpPr>
          <p:cNvPr id="261" name="DEMO"/>
          <p:cNvSpPr/>
          <p:nvPr/>
        </p:nvSpPr>
        <p:spPr>
          <a:xfrm>
            <a:off x="6410032" y="564764"/>
            <a:ext cx="11563936" cy="8890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200"/>
            </a:lvl1pPr>
          </a:lstStyle>
          <a:p>
            <a:pPr/>
            <a:r>
              <a:t>DEMO</a:t>
            </a:r>
          </a:p>
        </p:txBody>
      </p:sp>
      <p:sp>
        <p:nvSpPr>
          <p:cNvPr id="262" name="prototype"/>
          <p:cNvSpPr txBox="1"/>
          <p:nvPr/>
        </p:nvSpPr>
        <p:spPr>
          <a:xfrm rot="20531799">
            <a:off x="8099029" y="9514530"/>
            <a:ext cx="2820036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prototype</a:t>
            </a:r>
          </a:p>
        </p:txBody>
      </p:sp>
      <p:sp>
        <p:nvSpPr>
          <p:cNvPr id="263" name="😃"/>
          <p:cNvSpPr txBox="1"/>
          <p:nvPr/>
        </p:nvSpPr>
        <p:spPr>
          <a:xfrm rot="1085453">
            <a:off x="20908114" y="9315907"/>
            <a:ext cx="2654301" cy="34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/>
            </a:lvl1pPr>
          </a:lstStyle>
          <a:p>
            <a:pPr/>
            <a:r>
              <a:t>😃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NEXT STEPS"/>
          <p:cNvSpPr/>
          <p:nvPr/>
        </p:nvSpPr>
        <p:spPr>
          <a:xfrm>
            <a:off x="6410032" y="564764"/>
            <a:ext cx="11563936" cy="8890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200"/>
            </a:lvl1pPr>
          </a:lstStyle>
          <a:p>
            <a:pPr/>
            <a:r>
              <a:t>NEXT STEPS</a:t>
            </a:r>
          </a:p>
        </p:txBody>
      </p:sp>
      <p:sp>
        <p:nvSpPr>
          <p:cNvPr id="266" name="✅ Go vote for PSBN on the FileMaker community web site:…"/>
          <p:cNvSpPr txBox="1"/>
          <p:nvPr/>
        </p:nvSpPr>
        <p:spPr>
          <a:xfrm>
            <a:off x="2845435" y="5641973"/>
            <a:ext cx="18693131" cy="24320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rPr sz="4800">
                <a:latin typeface="Apple Color Emoji"/>
                <a:ea typeface="Apple Color Emoji"/>
                <a:cs typeface="Apple Color Emoji"/>
                <a:sym typeface="Apple Color Emoji"/>
              </a:rPr>
              <a:t>✅</a:t>
            </a:r>
            <a:r>
              <a:t> Go vote for PSBN on the FileMaker community web site:</a:t>
            </a:r>
          </a:p>
          <a:p>
            <a:pPr/>
          </a:p>
          <a:p>
            <a:pPr/>
            <a:r>
              <a:rPr u="sng">
                <a:hlinkClick r:id="rId2" invalidUrl="" action="" tgtFrame="" tooltip="" history="1" highlightClick="0" endSnd="0"/>
              </a:rPr>
              <a:t>idea 1187: Perform Script [ by Name: ... ] - immediately + natively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12" presetID="2" grpId="2" fill="hold">
                                  <p:stCondLst>
                                    <p:cond delay="50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6" grpId="2"/>
      <p:bldP build="whole" bldLvl="1" animBg="1" rev="0" advAuto="0" spid="26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Thank you"/>
          <p:cNvSpPr txBox="1"/>
          <p:nvPr/>
        </p:nvSpPr>
        <p:spPr>
          <a:xfrm>
            <a:off x="10669904" y="6426199"/>
            <a:ext cx="304419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Subtype="0" presetID="15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5000">
                                          <p:val>
                                            <p:strVal val="ppt_x+-0.0500*(ppt_x*0.9511+(1-ppt_y)*0.3090)"/>
                                          </p:val>
                                        </p:tav>
                                        <p:tav tm="10000">
                                          <p:val>
                                            <p:strVal val="ppt_x+-0.1000*(ppt_x*0.8090+(1-ppt_y)*0.5878)"/>
                                          </p:val>
                                        </p:tav>
                                        <p:tav tm="15000">
                                          <p:val>
                                            <p:strVal val="ppt_x+-0.1500*(ppt_x*0.5878+(1-ppt_y)*0.8090)"/>
                                          </p:val>
                                        </p:tav>
                                        <p:tav tm="20000">
                                          <p:val>
                                            <p:strVal val="ppt_x+-0.2000*(ppt_x*0.3090+(1-ppt_y)*0.9511)"/>
                                          </p:val>
                                        </p:tav>
                                        <p:tav tm="25000">
                                          <p:val>
                                            <p:strVal val="ppt_x+-0.2500*(ppt_x*-0.0000+(1-ppt_y)*1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x+-0.3000*(ppt_x*-0.3090+(1-ppt_y)*0.9511)"/>
                                          </p:val>
                                        </p:tav>
                                        <p:tav tm="35000">
                                          <p:val>
                                            <p:strVal val="ppt_x+-0.3500*(ppt_x*-0.5878+(1-ppt_y)*0.8090)"/>
                                          </p:val>
                                        </p:tav>
                                        <p:tav tm="40000">
                                          <p:val>
                                            <p:strVal val="ppt_x+-0.4000*(ppt_x*-0.8090+(1-ppt_y)*0.5878)"/>
                                          </p:val>
                                        </p:tav>
                                        <p:tav tm="45000">
                                          <p:val>
                                            <p:strVal val="ppt_x+-0.4500*(ppt_x*-0.9511+(1-ppt_y)*0.3090)"/>
                                          </p:val>
                                        </p:tav>
                                        <p:tav tm="50000">
                                          <p:val>
                                            <p:strVal val="ppt_x+-0.5000*(ppt_x*-1.0000+(1-ppt_y)*-0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x+-0.5500*(ppt_x*-0.9511+(1-ppt_y)*-0.3090)"/>
                                          </p:val>
                                        </p:tav>
                                        <p:tav tm="60000">
                                          <p:val>
                                            <p:strVal val="ppt_x+-0.6000*(ppt_x*-0.8090+(1-ppt_y)*-0.5878)"/>
                                          </p:val>
                                        </p:tav>
                                        <p:tav tm="65000">
                                          <p:val>
                                            <p:strVal val="ppt_x+-0.6500*(ppt_x*-0.5878+(1-ppt_y)*-0.8090)"/>
                                          </p:val>
                                        </p:tav>
                                        <p:tav tm="70000">
                                          <p:val>
                                            <p:strVal val="ppt_x+-0.7000*(ppt_x*-0.3090+(1-ppt_y)*-0.9511)"/>
                                          </p:val>
                                        </p:tav>
                                        <p:tav tm="75000">
                                          <p:val>
                                            <p:strVal val="ppt_x+-0.7500*(ppt_x*0.0000+(1-ppt_y)*-1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x+-0.8000*(ppt_x*0.3090+(1-ppt_y)*-0.9511)"/>
                                          </p:val>
                                        </p:tav>
                                        <p:tav tm="85000">
                                          <p:val>
                                            <p:strVal val="ppt_x+-0.8500*(ppt_x*0.5878+(1-ppt_y)*-0.8090)"/>
                                          </p:val>
                                        </p:tav>
                                        <p:tav tm="90000">
                                          <p:val>
                                            <p:strVal val="ppt_x+-0.9000*(ppt_x*0.8090+(1-ppt_y)*-0.5878)"/>
                                          </p:val>
                                        </p:tav>
                                        <p:tav tm="95000">
                                          <p:val>
                                            <p:strVal val="ppt_x+-0.9500*(ppt_x*0.9511+(1-ppt_y)*-0.3090)"/>
                                          </p:val>
                                        </p:tav>
                                        <p:tav tm="100000">
                                          <p:val>
                                            <p:strVal val="ppt_x+-1.0000*(ppt_x*1.0000+(1-ppt_y)*0.0000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-0.0500*(ppt_x*0.3090-(1-ppt_y)*0.9511)"/>
                                          </p:val>
                                        </p:tav>
                                        <p:tav tm="10000">
                                          <p:val>
                                            <p:strVal val="ppt_y+-0.1000*(ppt_x*0.5878-(1-ppt_y)*0.8090)"/>
                                          </p:val>
                                        </p:tav>
                                        <p:tav tm="15000">
                                          <p:val>
                                            <p:strVal val="ppt_y+-0.1500*(ppt_x*0.8090-(1-ppt_y)*0.5878)"/>
                                          </p:val>
                                        </p:tav>
                                        <p:tav tm="20000">
                                          <p:val>
                                            <p:strVal val="ppt_y+-0.2000*(ppt_x*0.9511-(1-ppt_y)*0.3090)"/>
                                          </p:val>
                                        </p:tav>
                                        <p:tav tm="25000">
                                          <p:val>
                                            <p:strVal val="ppt_y+-0.2500*(ppt_x*1.0000-(1-ppt_y)*-0.0000)"/>
                                          </p:val>
                                        </p:tav>
                                        <p:tav tm="30000">
                                          <p:val>
                                            <p:strVal val="ppt_y+-0.3000*(ppt_x*0.9511-(1-ppt_y)*-0.3090)"/>
                                          </p:val>
                                        </p:tav>
                                        <p:tav tm="35000">
                                          <p:val>
                                            <p:strVal val="ppt_y+-0.3500*(ppt_x*0.8090-(1-ppt_y)*-0.5878)"/>
                                          </p:val>
                                        </p:tav>
                                        <p:tav tm="40000">
                                          <p:val>
                                            <p:strVal val="ppt_y+-0.4000*(ppt_x*0.5878-(1-ppt_y)*-0.8090)"/>
                                          </p:val>
                                        </p:tav>
                                        <p:tav tm="45000">
                                          <p:val>
                                            <p:strVal val="ppt_y+-0.4500*(ppt_x*0.3090-(1-ppt_y)*-0.9511)"/>
                                          </p:val>
                                        </p:tav>
                                        <p:tav tm="50000">
                                          <p:val>
                                            <p:strVal val="ppt_y+-0.5000*(ppt_x*-0.0000-(1-ppt_y)*-1.0000)"/>
                                          </p:val>
                                        </p:tav>
                                        <p:tav tm="55000">
                                          <p:val>
                                            <p:strVal val="ppt_y+-0.5500*(ppt_x*-0.3090-(1-ppt_y)*-0.9511)"/>
                                          </p:val>
                                        </p:tav>
                                        <p:tav tm="60000">
                                          <p:val>
                                            <p:strVal val="ppt_y+-0.6000*(ppt_x*-0.5878-(1-ppt_y)*-0.8090)"/>
                                          </p:val>
                                        </p:tav>
                                        <p:tav tm="65000">
                                          <p:val>
                                            <p:strVal val="ppt_y+-0.6500*(ppt_x*-0.8090-(1-ppt_y)*-0.5878)"/>
                                          </p:val>
                                        </p:tav>
                                        <p:tav tm="70000">
                                          <p:val>
                                            <p:strVal val="ppt_y+-0.7000*(ppt_x*-0.9511-(1-ppt_y)*-0.3090)"/>
                                          </p:val>
                                        </p:tav>
                                        <p:tav tm="75000">
                                          <p:val>
                                            <p:strVal val="ppt_y+-0.7500*(ppt_x*-1.0000-(1-ppt_y)*0.0000)"/>
                                          </p:val>
                                        </p:tav>
                                        <p:tav tm="80000">
                                          <p:val>
                                            <p:strVal val="ppt_y+-0.8000*(ppt_x*-0.9511-(1-ppt_y)*0.3090)"/>
                                          </p:val>
                                        </p:tav>
                                        <p:tav tm="85000">
                                          <p:val>
                                            <p:strVal val="ppt_y+-0.8500*(ppt_x*-0.8090-(1-ppt_y)*0.5878)"/>
                                          </p:val>
                                        </p:tav>
                                        <p:tav tm="90000">
                                          <p:val>
                                            <p:strVal val="ppt_y+-0.9000*(ppt_x*-0.5878-(1-ppt_y)*0.8090)"/>
                                          </p:val>
                                        </p:tav>
                                        <p:tav tm="95000">
                                          <p:val>
                                            <p:strVal val="ppt_y+-0.9500*(ppt_x*-0.3090-(1-ppt_y)*0.9511)"/>
                                          </p:val>
                                        </p:tav>
                                        <p:tav tm="100000">
                                          <p:val>
                                            <p:strVal val="ppt_y+-1.0000*(ppt_x*0.0000-(1-ppt_y)*1.0000)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86399" y="597515"/>
            <a:ext cx="10211202" cy="1005879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7" name="Group"/>
          <p:cNvGrpSpPr/>
          <p:nvPr/>
        </p:nvGrpSpPr>
        <p:grpSpPr>
          <a:xfrm>
            <a:off x="635000" y="9392814"/>
            <a:ext cx="23114000" cy="3713586"/>
            <a:chOff x="0" y="0"/>
            <a:chExt cx="23114000" cy="3713585"/>
          </a:xfrm>
        </p:grpSpPr>
        <p:sp>
          <p:nvSpPr>
            <p:cNvPr id="125" name="FM16"/>
            <p:cNvSpPr txBox="1"/>
            <p:nvPr/>
          </p:nvSpPr>
          <p:spPr>
            <a:xfrm>
              <a:off x="0" y="2126085"/>
              <a:ext cx="23114000" cy="15875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normAutofit fontScale="100000" lnSpcReduction="0"/>
            </a:bodyPr>
            <a:lstStyle>
              <a:lvl1pPr defTabSz="718184">
                <a:defRPr sz="9744"/>
              </a:lvl1pPr>
            </a:lstStyle>
            <a:p>
              <a:pPr/>
              <a:r>
                <a:t>FM16</a:t>
              </a:r>
            </a:p>
          </p:txBody>
        </p:sp>
        <p:pic>
          <p:nvPicPr>
            <p:cNvPr id="126" name="Image" descr="Image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0544596" y="0"/>
              <a:ext cx="2024808" cy="20248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28" name="Integration"/>
          <p:cNvSpPr txBox="1"/>
          <p:nvPr/>
        </p:nvSpPr>
        <p:spPr>
          <a:xfrm>
            <a:off x="635000" y="11518900"/>
            <a:ext cx="23114000" cy="15875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defTabSz="718184">
              <a:defRPr sz="9744"/>
            </a:lvl1pPr>
          </a:lstStyle>
          <a:p>
            <a:pPr/>
            <a:r>
              <a:t>Integration</a:t>
            </a:r>
          </a:p>
        </p:txBody>
      </p:sp>
      <p:sp>
        <p:nvSpPr>
          <p:cNvPr id="129" name="FM16 = Integration = APIs"/>
          <p:cNvSpPr txBox="1"/>
          <p:nvPr>
            <p:ph type="body" sz="quarter" idx="1"/>
          </p:nvPr>
        </p:nvSpPr>
        <p:spPr>
          <a:prstGeom prst="rect">
            <a:avLst/>
          </a:prstGeom>
          <a:solidFill>
            <a:srgbClr val="FFFFFF"/>
          </a:solidFill>
        </p:spPr>
        <p:txBody>
          <a:bodyPr/>
          <a:lstStyle>
            <a:lvl1pPr defTabSz="718184">
              <a:defRPr sz="9744"/>
            </a:lvl1pPr>
          </a:lstStyle>
          <a:p>
            <a:pPr/>
            <a:r>
              <a:t>FM16 = Integration = APIs</a:t>
            </a:r>
          </a:p>
        </p:txBody>
      </p:sp>
      <p:pic>
        <p:nvPicPr>
          <p:cNvPr id="130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617200" y="308404"/>
            <a:ext cx="3251200" cy="2501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Image" descr="Image"/>
          <p:cNvPicPr>
            <a:picLocks noChangeAspect="1"/>
          </p:cNvPicPr>
          <p:nvPr/>
        </p:nvPicPr>
        <p:blipFill>
          <a:blip r:embed="rId5">
            <a:extLst/>
          </a:blip>
          <a:srcRect l="8898" t="23493" r="4416" b="25481"/>
          <a:stretch>
            <a:fillRect/>
          </a:stretch>
        </p:blipFill>
        <p:spPr>
          <a:xfrm>
            <a:off x="16592401" y="4697034"/>
            <a:ext cx="5539471" cy="193590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1597964" y="5106823"/>
            <a:ext cx="1188072" cy="111637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6116684" y="7500092"/>
            <a:ext cx="1776516" cy="17765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7028428" y="7551250"/>
            <a:ext cx="1962403" cy="2006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3959838" y="4244249"/>
            <a:ext cx="3497334" cy="233269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but…"/>
          <p:cNvSpPr txBox="1"/>
          <p:nvPr/>
        </p:nvSpPr>
        <p:spPr>
          <a:xfrm rot="20689270">
            <a:off x="5938430" y="3635906"/>
            <a:ext cx="12100960" cy="458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5000">
                <a:solidFill>
                  <a:srgbClr val="A81710"/>
                </a:solidFill>
                <a:latin typeface="헤드라인A"/>
                <a:ea typeface="헤드라인A"/>
                <a:cs typeface="헤드라인A"/>
                <a:sym typeface="헤드라인A"/>
              </a:defRPr>
            </a:lvl1pPr>
          </a:lstStyle>
          <a:p>
            <a:pPr/>
            <a:r>
              <a:t>but…</a:t>
            </a:r>
          </a:p>
        </p:txBody>
      </p:sp>
      <p:sp>
        <p:nvSpPr>
          <p:cNvPr id="137" name="😃"/>
          <p:cNvSpPr txBox="1"/>
          <p:nvPr/>
        </p:nvSpPr>
        <p:spPr>
          <a:xfrm rot="1085453">
            <a:off x="20908114" y="9315907"/>
            <a:ext cx="2654301" cy="344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0"/>
            </a:lvl1pPr>
          </a:lstStyle>
          <a:p>
            <a:pPr/>
            <a:r>
              <a:t>😃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5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Class="entr" nodeType="after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Class="entr" nodeType="after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Class="entr" nodeType="after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Class="entr" nodeType="afterEffect" presetSubtype="16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ntr" nodeType="clickEffect" presetSubtype="16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500"/>
                            </p:stCondLst>
                            <p:childTnLst>
                              <p:par>
                                <p:cTn id="55" presetClass="entr" nodeType="afterEffect" presetSubtype="0" presetID="1" grpId="11" fill="hold">
                                  <p:stCondLst>
                                    <p:cond delay="10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1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4" grpId="5"/>
      <p:bldP build="whole" bldLvl="1" animBg="1" rev="0" advAuto="0" spid="124" grpId="3"/>
      <p:bldP build="whole" bldLvl="1" animBg="1" rev="0" advAuto="0" spid="130" grpId="7"/>
      <p:bldP build="whole" bldLvl="1" animBg="1" rev="0" advAuto="0" spid="128" grpId="4"/>
      <p:bldP build="whole" bldLvl="1" animBg="1" rev="0" advAuto="0" spid="133" grpId="6"/>
      <p:bldP build="whole" bldLvl="1" animBg="1" rev="0" advAuto="0" spid="127" grpId="1"/>
      <p:bldP build="whole" bldLvl="1" animBg="1" rev="0" advAuto="0" spid="135" grpId="9"/>
      <p:bldP build="whole" bldLvl="1" animBg="1" rev="0" advAuto="0" spid="131" grpId="8"/>
      <p:bldP build="whole" bldLvl="1" animBg="1" rev="0" advAuto="0" spid="132" grpId="2"/>
      <p:bldP build="whole" bldLvl="1" animBg="1" rev="0" advAuto="0" spid="137" grpId="11"/>
      <p:bldP build="whole" bldLvl="1" animBg="1" rev="0" advAuto="0" spid="129" grpId="10"/>
      <p:bldP build="whole" bldLvl="1" animBg="1" rev="0" advAuto="0" spid="136" grpId="1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79596" y="9189614"/>
            <a:ext cx="2024808" cy="202480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44904" y="5071217"/>
            <a:ext cx="2024808" cy="202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fm16_alpha.png" descr="fm16_alph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41308" y="5067620"/>
            <a:ext cx="2032001" cy="2032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PSBN_API_ICON_160X160_sm.png" descr="PSBN_API_ICON_160X160_s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What about an &quot;FM↔️FM API&quot;?"/>
          <p:cNvSpPr/>
          <p:nvPr/>
        </p:nvSpPr>
        <p:spPr>
          <a:xfrm>
            <a:off x="6410032" y="526664"/>
            <a:ext cx="11563936" cy="9652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/>
            </a:pPr>
            <a:r>
              <a:t>What about an "FM</a:t>
            </a:r>
            <a:r>
              <a:rPr>
                <a:latin typeface="Apple Color Emoji"/>
                <a:ea typeface="Apple Color Emoji"/>
                <a:cs typeface="Apple Color Emoji"/>
                <a:sym typeface="Apple Color Emoji"/>
              </a:rPr>
              <a:t>↔️</a:t>
            </a:r>
            <a:r>
              <a:t>FM API"?</a:t>
            </a:r>
          </a:p>
        </p:txBody>
      </p:sp>
      <p:sp>
        <p:nvSpPr>
          <p:cNvPr id="144" name="File A"/>
          <p:cNvSpPr txBox="1"/>
          <p:nvPr/>
        </p:nvSpPr>
        <p:spPr>
          <a:xfrm>
            <a:off x="6740201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A</a:t>
            </a:r>
          </a:p>
        </p:txBody>
      </p:sp>
      <p:sp>
        <p:nvSpPr>
          <p:cNvPr id="145" name="File B"/>
          <p:cNvSpPr txBox="1"/>
          <p:nvPr/>
        </p:nvSpPr>
        <p:spPr>
          <a:xfrm>
            <a:off x="15775902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B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path" nodeType="afterEffect" presetSubtype="0" presetID="-1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9625 -0.300023" origin="layout" pathEditMode="relative">
                                      <p:cBhvr>
                                        <p:cTn id="6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Class="exit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path" nodeType="afterEffect" presetSubtype="0" presetID="-1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48438 0.000000" origin="layout" pathEditMode="relative">
                                      <p:cBhvr>
                                        <p:cTn id="15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path" nodeType="afterEffect" presetSubtype="0" presetID="-1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52481 0.000000" origin="layout" pathEditMode="relative">
                                      <p:cBhvr>
                                        <p:cTn id="21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Class="entr" nodeType="afterEffect" presetSubtype="0" presetID="1" grpId="10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0" grpId="5"/>
      <p:bldP build="whole" bldLvl="1" animBg="1" rev="0" advAuto="0" spid="145" grpId="9"/>
      <p:bldP build="whole" bldLvl="1" animBg="1" rev="0" advAuto="0" spid="143" grpId="10"/>
      <p:bldP build="whole" bldLvl="1" animBg="1" rev="0" advAuto="0" spid="141" grpId="3"/>
      <p:bldP build="whole" bldLvl="1" animBg="1" rev="0" advAuto="0" spid="142" grpId="7"/>
      <p:bldP build="whole" bldLvl="1" animBg="1" rev="0" advAuto="0" spid="139" grpId="2"/>
      <p:bldP build="whole" bldLvl="1" animBg="1" rev="0" advAuto="0" spid="144" grpId="8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02204" y="5071217"/>
            <a:ext cx="2024808" cy="202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fm16_alpha.png" descr="fm16_alph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49633" y="5067300"/>
            <a:ext cx="2032001" cy="203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9" name="PSBN_API_ICON_160X160_sm.png" descr="PSBN_API_ICON_160X160_s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065019" y="4629150"/>
            <a:ext cx="2260601" cy="2057400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Perform Script #12"/>
          <p:cNvSpPr txBox="1"/>
          <p:nvPr/>
        </p:nvSpPr>
        <p:spPr>
          <a:xfrm>
            <a:off x="4161322" y="7897186"/>
            <a:ext cx="600138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/>
          </a:lstStyle>
          <a:p>
            <a:pPr/>
            <a:r>
              <a:t>Perform Script #12</a:t>
            </a:r>
          </a:p>
        </p:txBody>
      </p:sp>
      <p:sp>
        <p:nvSpPr>
          <p:cNvPr id="152" name="That is 'dangerously' hard-coded!"/>
          <p:cNvSpPr/>
          <p:nvPr/>
        </p:nvSpPr>
        <p:spPr>
          <a:xfrm rot="20769657">
            <a:off x="12274539" y="9410917"/>
            <a:ext cx="11563935" cy="889001"/>
          </a:xfrm>
          <a:prstGeom prst="rect">
            <a:avLst/>
          </a:prstGeom>
          <a:blipFill>
            <a:blip r:embed="rId6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pPr/>
            <a:r>
              <a:t>That is 'dangerously' hard-coded!</a:t>
            </a:r>
          </a:p>
        </p:txBody>
      </p:sp>
      <p:sp>
        <p:nvSpPr>
          <p:cNvPr id="153" name="Perform Script &quot;Print Job&quot;"/>
          <p:cNvSpPr txBox="1"/>
          <p:nvPr/>
        </p:nvSpPr>
        <p:spPr>
          <a:xfrm>
            <a:off x="4165132" y="7897186"/>
            <a:ext cx="7228841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Perform Script "Print Job"</a:t>
            </a:r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5065019" y="4603750"/>
            <a:ext cx="3124201" cy="2108200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What about an &quot;FM↔️FM API&quot;?"/>
          <p:cNvSpPr/>
          <p:nvPr/>
        </p:nvSpPr>
        <p:spPr>
          <a:xfrm>
            <a:off x="6410032" y="526664"/>
            <a:ext cx="11563936" cy="9652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/>
            </a:pPr>
            <a:r>
              <a:t>What about an "FM</a:t>
            </a:r>
            <a:r>
              <a:rPr>
                <a:latin typeface="Apple Color Emoji"/>
                <a:ea typeface="Apple Color Emoji"/>
                <a:cs typeface="Apple Color Emoji"/>
                <a:sym typeface="Apple Color Emoji"/>
              </a:rPr>
              <a:t>↔️</a:t>
            </a:r>
            <a:r>
              <a:t>FM API"?</a:t>
            </a:r>
          </a:p>
        </p:txBody>
      </p:sp>
      <p:sp>
        <p:nvSpPr>
          <p:cNvPr id="156" name="Perform Script"/>
          <p:cNvSpPr txBox="1"/>
          <p:nvPr/>
        </p:nvSpPr>
        <p:spPr>
          <a:xfrm>
            <a:off x="4139732" y="7897186"/>
            <a:ext cx="419417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Perform Script</a:t>
            </a:r>
          </a:p>
        </p:txBody>
      </p:sp>
      <p:sp>
        <p:nvSpPr>
          <p:cNvPr id="157" name="1"/>
          <p:cNvSpPr/>
          <p:nvPr/>
        </p:nvSpPr>
        <p:spPr>
          <a:xfrm>
            <a:off x="2049998" y="1532571"/>
            <a:ext cx="4410076" cy="7407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5363" y="17897"/>
                </a:lnTo>
                <a:lnTo>
                  <a:pt x="311" y="17897"/>
                </a:lnTo>
                <a:cubicBezTo>
                  <a:pt x="139" y="17897"/>
                  <a:pt x="0" y="17980"/>
                  <a:pt x="0" y="18082"/>
                </a:cubicBezTo>
                <a:lnTo>
                  <a:pt x="0" y="21415"/>
                </a:lnTo>
                <a:cubicBezTo>
                  <a:pt x="0" y="21517"/>
                  <a:pt x="139" y="21600"/>
                  <a:pt x="311" y="21600"/>
                </a:cubicBezTo>
                <a:lnTo>
                  <a:pt x="5909" y="21600"/>
                </a:lnTo>
                <a:cubicBezTo>
                  <a:pt x="6081" y="21600"/>
                  <a:pt x="6220" y="21517"/>
                  <a:pt x="6220" y="21415"/>
                </a:cubicBezTo>
                <a:lnTo>
                  <a:pt x="6220" y="18552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1" sz="5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1</a:t>
            </a:r>
          </a:p>
        </p:txBody>
      </p:sp>
      <p:sp>
        <p:nvSpPr>
          <p:cNvPr id="158" name="File A"/>
          <p:cNvSpPr txBox="1"/>
          <p:nvPr/>
        </p:nvSpPr>
        <p:spPr>
          <a:xfrm>
            <a:off x="6740201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A</a:t>
            </a:r>
          </a:p>
        </p:txBody>
      </p:sp>
      <p:sp>
        <p:nvSpPr>
          <p:cNvPr id="159" name="File B"/>
          <p:cNvSpPr txBox="1"/>
          <p:nvPr/>
        </p:nvSpPr>
        <p:spPr>
          <a:xfrm>
            <a:off x="15775902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B</a:t>
            </a:r>
          </a:p>
        </p:txBody>
      </p:sp>
      <p:grpSp>
        <p:nvGrpSpPr>
          <p:cNvPr id="162" name="Group"/>
          <p:cNvGrpSpPr/>
          <p:nvPr/>
        </p:nvGrpSpPr>
        <p:grpSpPr>
          <a:xfrm>
            <a:off x="14963419" y="3352799"/>
            <a:ext cx="3172330" cy="3346451"/>
            <a:chOff x="0" y="0"/>
            <a:chExt cx="3172328" cy="3346450"/>
          </a:xfrm>
        </p:grpSpPr>
        <p:pic>
          <p:nvPicPr>
            <p:cNvPr id="160" name="Image" descr="Image"/>
            <p:cNvPicPr>
              <a:picLocks noChangeAspect="1"/>
            </p:cNvPicPr>
            <p:nvPr/>
          </p:nvPicPr>
          <p:blipFill>
            <a:blip r:embed="rId8">
              <a:extLst/>
            </a:blip>
            <a:srcRect l="0" t="0" r="4660" b="0"/>
            <a:stretch>
              <a:fillRect/>
            </a:stretch>
          </p:blipFill>
          <p:spPr>
            <a:xfrm>
              <a:off x="0" y="1263650"/>
              <a:ext cx="3172329" cy="20828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1" name="File B'"/>
            <p:cNvSpPr txBox="1"/>
            <p:nvPr/>
          </p:nvSpPr>
          <p:spPr>
            <a:xfrm>
              <a:off x="812482" y="-1"/>
              <a:ext cx="1843406" cy="8636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pPr/>
              <a:r>
                <a:t>File B'</a:t>
              </a:r>
            </a:p>
          </p:txBody>
        </p:sp>
      </p:grpSp>
      <p:pic>
        <p:nvPicPr>
          <p:cNvPr id="163" name="Line" descr="Line"/>
          <p:cNvPicPr>
            <a:picLocks noChangeAspect="0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 rot="19854272">
            <a:off x="11376257" y="5986748"/>
            <a:ext cx="4071350" cy="1716215"/>
          </a:xfrm>
          <a:prstGeom prst="rect">
            <a:avLst/>
          </a:prstGeom>
        </p:spPr>
      </p:pic>
      <p:pic>
        <p:nvPicPr>
          <p:cNvPr id="165" name="ExtFileRef.png" descr="ExtFileRef.png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 rot="21599156">
            <a:off x="10460098" y="2567984"/>
            <a:ext cx="3298343" cy="2470573"/>
          </a:xfrm>
          <a:prstGeom prst="rect">
            <a:avLst/>
          </a:prstGeom>
          <a:ln w="12700">
            <a:miter lim="400000"/>
          </a:ln>
        </p:spPr>
      </p:pic>
      <p:sp>
        <p:nvSpPr>
          <p:cNvPr id="166" name="Perform Script &quot;Delete Job&quot;"/>
          <p:cNvSpPr txBox="1"/>
          <p:nvPr/>
        </p:nvSpPr>
        <p:spPr>
          <a:xfrm>
            <a:off x="4139732" y="7897186"/>
            <a:ext cx="7793991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Perform Script </a:t>
            </a:r>
            <a:r>
              <a:rPr>
                <a:solidFill>
                  <a:srgbClr val="FF2722"/>
                </a:solidFill>
              </a:rPr>
              <a:t>"Delete Job"</a:t>
            </a:r>
          </a:p>
        </p:txBody>
      </p:sp>
      <p:pic>
        <p:nvPicPr>
          <p:cNvPr id="167" name="Image" descr="Image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5368536" y="-2726049"/>
            <a:ext cx="13481468" cy="121089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10" presetID="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2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xit" nodeType="after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4*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4*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50"/>
                            </p:stCondLst>
                            <p:childTnLst>
                              <p:par>
                                <p:cTn id="40" presetClass="entr" nodeType="afterEffect" presetSubtype="10" presetID="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42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750"/>
                            </p:stCondLst>
                            <p:childTnLst>
                              <p:par>
                                <p:cTn id="44" presetClass="exit" nodeType="afterEffect" presetSubtype="10" presetID="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blinds(horizontal)" transition="out">
                                      <p:cBhvr>
                                        <p:cTn id="45" dur="500" fill="hold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ntr" nodeType="clickEffect" presetSubtype="16" presetID="23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Subtype="1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ntr" nodeType="clickEffect" presetSubtype="0" presetID="1" grpId="1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Class="entr" nodeType="clickEffect" presetSubtype="1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7" grpId="1"/>
      <p:bldP build="whole" bldLvl="1" animBg="1" rev="0" advAuto="0" spid="166" grpId="13"/>
      <p:bldP build="whole" bldLvl="1" animBg="1" rev="0" advAuto="0" spid="163" grpId="6"/>
      <p:bldP build="whole" bldLvl="1" animBg="1" rev="0" advAuto="0" spid="156" grpId="2"/>
      <p:bldP build="whole" bldLvl="1" animBg="1" rev="0" advAuto="0" spid="151" grpId="7"/>
      <p:bldP build="whole" bldLvl="1" animBg="1" rev="0" advAuto="0" spid="167" grpId="14"/>
      <p:bldP build="whole" bldLvl="1" animBg="1" rev="0" advAuto="0" spid="162" grpId="12"/>
      <p:bldP build="whole" bldLvl="1" animBg="1" rev="0" advAuto="0" spid="154" grpId="4"/>
      <p:bldP build="whole" bldLvl="1" animBg="1" rev="0" advAuto="0" spid="150" grpId="9"/>
      <p:bldP build="whole" bldLvl="1" animBg="1" rev="0" advAuto="0" spid="154" grpId="10"/>
      <p:bldP build="whole" bldLvl="1" animBg="1" rev="0" advAuto="0" spid="165" grpId="3"/>
      <p:bldP build="whole" bldLvl="1" animBg="1" rev="0" advAuto="0" spid="153" grpId="5"/>
      <p:bldP build="whole" bldLvl="1" animBg="1" rev="0" advAuto="0" spid="152" grpId="11"/>
      <p:bldP build="whole" bldLvl="1" animBg="1" rev="0" advAuto="0" spid="153" grpId="8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ile A"/>
          <p:cNvSpPr txBox="1"/>
          <p:nvPr/>
        </p:nvSpPr>
        <p:spPr>
          <a:xfrm>
            <a:off x="6740201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A</a:t>
            </a:r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02667" y="5072874"/>
            <a:ext cx="2024808" cy="202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46715" y="5060174"/>
            <a:ext cx="2024807" cy="202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PSBN_API_ICON_160X160_sm.png" descr="PSBN_API_ICON_160X160_s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:…"/>
          <p:cNvSpPr txBox="1"/>
          <p:nvPr/>
        </p:nvSpPr>
        <p:spPr>
          <a:xfrm>
            <a:off x="4117646" y="2997200"/>
            <a:ext cx="12037696" cy="7721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r>
              <a:t>      :</a:t>
            </a:r>
          </a:p>
          <a:p>
            <a:pPr algn="l"/>
            <a:r>
              <a:t>Else If [$ScriptName = "Print Job"]</a:t>
            </a:r>
          </a:p>
          <a:p>
            <a:pPr lvl="4" algn="l"/>
            <a:r>
              <a:t>Perform Script [ "Print Job" ]</a:t>
            </a:r>
          </a:p>
          <a:p>
            <a:pPr algn="l"/>
            <a:r>
              <a:t>      :</a:t>
            </a:r>
          </a:p>
          <a:p>
            <a:pPr algn="l"/>
            <a:r>
              <a:t>Else If [$ScriptName = "Delete Job"]</a:t>
            </a:r>
          </a:p>
          <a:p>
            <a:pPr lvl="4" algn="l"/>
            <a:r>
              <a:t>Perform Script [ "Delete Job" ]</a:t>
            </a:r>
          </a:p>
          <a:p>
            <a:pPr algn="l"/>
            <a:r>
              <a:t>      :</a:t>
            </a:r>
          </a:p>
          <a:p>
            <a:pPr algn="l"/>
            <a:r>
              <a:t>Else If [$ScriptName = "Recalculate Job"]</a:t>
            </a:r>
          </a:p>
          <a:p>
            <a:pPr lvl="4" algn="l"/>
            <a:r>
              <a:t>Perform Script [ "Recalculate Job" ]</a:t>
            </a:r>
          </a:p>
        </p:txBody>
      </p:sp>
      <p:sp>
        <p:nvSpPr>
          <p:cNvPr id="174" name="What about an &quot;FM↔️FM API&quot;?"/>
          <p:cNvSpPr/>
          <p:nvPr/>
        </p:nvSpPr>
        <p:spPr>
          <a:xfrm>
            <a:off x="6410032" y="526664"/>
            <a:ext cx="11563936" cy="9652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/>
            </a:pPr>
            <a:r>
              <a:t>What about an "FM</a:t>
            </a:r>
            <a:r>
              <a:rPr>
                <a:latin typeface="Apple Color Emoji"/>
                <a:ea typeface="Apple Color Emoji"/>
                <a:cs typeface="Apple Color Emoji"/>
                <a:sym typeface="Apple Color Emoji"/>
              </a:rPr>
              <a:t>↔️</a:t>
            </a:r>
            <a:r>
              <a:t>FM API"?</a:t>
            </a:r>
          </a:p>
        </p:txBody>
      </p:sp>
      <p:sp>
        <p:nvSpPr>
          <p:cNvPr id="175" name="2"/>
          <p:cNvSpPr/>
          <p:nvPr/>
        </p:nvSpPr>
        <p:spPr>
          <a:xfrm>
            <a:off x="2382400" y="1574377"/>
            <a:ext cx="3998516" cy="18133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4350" y="6472"/>
                </a:lnTo>
                <a:lnTo>
                  <a:pt x="343" y="6472"/>
                </a:lnTo>
                <a:cubicBezTo>
                  <a:pt x="154" y="6472"/>
                  <a:pt x="0" y="6811"/>
                  <a:pt x="0" y="7228"/>
                </a:cubicBezTo>
                <a:lnTo>
                  <a:pt x="0" y="20844"/>
                </a:lnTo>
                <a:cubicBezTo>
                  <a:pt x="0" y="21261"/>
                  <a:pt x="154" y="21600"/>
                  <a:pt x="343" y="21600"/>
                </a:cubicBezTo>
                <a:lnTo>
                  <a:pt x="6518" y="21600"/>
                </a:lnTo>
                <a:cubicBezTo>
                  <a:pt x="6707" y="21600"/>
                  <a:pt x="6861" y="21261"/>
                  <a:pt x="6861" y="20844"/>
                </a:cubicBezTo>
                <a:lnTo>
                  <a:pt x="6861" y="8628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b="1" sz="5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2</a:t>
            </a:r>
          </a:p>
        </p:txBody>
      </p:sp>
      <p:grpSp>
        <p:nvGrpSpPr>
          <p:cNvPr id="179" name="Group"/>
          <p:cNvGrpSpPr/>
          <p:nvPr/>
        </p:nvGrpSpPr>
        <p:grpSpPr>
          <a:xfrm>
            <a:off x="4117646" y="2997200"/>
            <a:ext cx="19065735" cy="10097410"/>
            <a:chOff x="0" y="0"/>
            <a:chExt cx="19065733" cy="10097409"/>
          </a:xfrm>
        </p:grpSpPr>
        <p:sp>
          <p:nvSpPr>
            <p:cNvPr id="176" name=":…"/>
            <p:cNvSpPr txBox="1"/>
            <p:nvPr/>
          </p:nvSpPr>
          <p:spPr>
            <a:xfrm>
              <a:off x="0" y="0"/>
              <a:ext cx="12037695" cy="77216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algn="l"/>
              <a:r>
                <a:t>      :</a:t>
              </a:r>
            </a:p>
            <a:p>
              <a:pPr algn="l"/>
              <a:r>
                <a:t>Else If [$ScriptName = "Print Job"]</a:t>
              </a:r>
            </a:p>
            <a:p>
              <a:pPr lvl="4" algn="l"/>
              <a:r>
                <a:t>Perform Script [ "</a:t>
              </a:r>
              <a:r>
                <a:rPr>
                  <a:solidFill>
                    <a:srgbClr val="FF2600"/>
                  </a:solidFill>
                </a:rPr>
                <a:t>Delete Job</a:t>
              </a:r>
              <a:r>
                <a:t>" ]</a:t>
              </a:r>
            </a:p>
            <a:p>
              <a:pPr algn="l"/>
              <a:r>
                <a:t>      :</a:t>
              </a:r>
            </a:p>
            <a:p>
              <a:pPr algn="l"/>
              <a:r>
                <a:t>Else If [$ScriptName = "Delete Job"]</a:t>
              </a:r>
            </a:p>
            <a:p>
              <a:pPr lvl="4" algn="l"/>
              <a:r>
                <a:t>Perform Script [ </a:t>
              </a:r>
              <a:r>
                <a:rPr>
                  <a:solidFill>
                    <a:srgbClr val="FF2600"/>
                  </a:solidFill>
                </a:rPr>
                <a:t>&lt;unknown&gt;</a:t>
              </a:r>
              <a:r>
                <a:t> ]</a:t>
              </a:r>
            </a:p>
            <a:p>
              <a:pPr algn="l"/>
              <a:r>
                <a:t>      :</a:t>
              </a:r>
            </a:p>
            <a:p>
              <a:pPr algn="l"/>
              <a:r>
                <a:t>Else If [$ScriptName = "Recalculate Job"]</a:t>
              </a:r>
            </a:p>
            <a:p>
              <a:pPr lvl="4" algn="l"/>
              <a:r>
                <a:t>Perform Script [ "</a:t>
              </a:r>
              <a:r>
                <a:rPr>
                  <a:solidFill>
                    <a:srgbClr val="FF2600"/>
                  </a:solidFill>
                </a:rPr>
                <a:t>Print Job</a:t>
              </a:r>
              <a:r>
                <a:t>" ]</a:t>
              </a:r>
            </a:p>
          </p:txBody>
        </p:sp>
        <p:pic>
          <p:nvPicPr>
            <p:cNvPr id="177" name="Image" descr="Image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0947373" y="1631950"/>
              <a:ext cx="2260601" cy="20574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8" name="still hard-coded!"/>
            <p:cNvSpPr/>
            <p:nvPr/>
          </p:nvSpPr>
          <p:spPr>
            <a:xfrm rot="20769657">
              <a:off x="7563318" y="7838293"/>
              <a:ext cx="11563936" cy="889001"/>
            </a:xfrm>
            <a:prstGeom prst="rect">
              <a:avLst/>
            </a:prstGeom>
            <a:blipFill rotWithShape="1">
              <a:blip r:embed="rId5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>
                <a:defRPr sz="5200">
                  <a:solidFill>
                    <a:srgbClr val="FFFFFF"/>
                  </a:solidFill>
                </a:defRPr>
              </a:lvl1pPr>
            </a:lstStyle>
            <a:p>
              <a:pPr/>
              <a:r>
                <a:t>still hard-coded!</a:t>
              </a:r>
            </a:p>
          </p:txBody>
        </p:sp>
      </p:grpSp>
      <p:pic>
        <p:nvPicPr>
          <p:cNvPr id="180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5065019" y="4603750"/>
            <a:ext cx="3124201" cy="2108200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File B"/>
          <p:cNvSpPr txBox="1"/>
          <p:nvPr/>
        </p:nvSpPr>
        <p:spPr>
          <a:xfrm>
            <a:off x="15775902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B</a:t>
            </a:r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345478" y="-1431661"/>
            <a:ext cx="13481468" cy="12108922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Dispatch Script"/>
          <p:cNvSpPr txBox="1"/>
          <p:nvPr/>
        </p:nvSpPr>
        <p:spPr>
          <a:xfrm>
            <a:off x="4007217" y="2349042"/>
            <a:ext cx="4489451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Dispatch Script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10" presetID="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>
                                        <p:cTn id="22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xit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afterEffect" presetSubtype="1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Class="entr" nodeType="clickEffect" presetSubtype="1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3" grpId="4"/>
      <p:bldP build="whole" bldLvl="1" animBg="1" rev="0" advAuto="0" spid="183" grpId="3"/>
      <p:bldP build="whole" bldLvl="1" animBg="1" rev="0" advAuto="0" spid="180" grpId="5"/>
      <p:bldP build="whole" bldLvl="1" animBg="1" rev="0" advAuto="0" spid="180" grpId="6"/>
      <p:bldP build="whole" bldLvl="1" animBg="1" rev="0" advAuto="0" spid="182" grpId="8"/>
      <p:bldP build="whole" bldLvl="1" animBg="1" rev="0" advAuto="0" spid="174" grpId="1"/>
      <p:bldP build="whole" bldLvl="1" animBg="1" rev="0" advAuto="0" spid="179" grpId="7"/>
      <p:bldP build="whole" bldLvl="1" animBg="1" rev="0" advAuto="0" spid="175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What about an &quot;FM↔️FM API&quot;?"/>
          <p:cNvSpPr/>
          <p:nvPr/>
        </p:nvSpPr>
        <p:spPr>
          <a:xfrm>
            <a:off x="6410032" y="526664"/>
            <a:ext cx="11563936" cy="9652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/>
            </a:pPr>
            <a:r>
              <a:t>What about an "FM</a:t>
            </a:r>
            <a:r>
              <a:rPr>
                <a:latin typeface="Apple Color Emoji"/>
                <a:ea typeface="Apple Color Emoji"/>
                <a:cs typeface="Apple Color Emoji"/>
                <a:sym typeface="Apple Color Emoji"/>
              </a:rPr>
              <a:t>↔️</a:t>
            </a:r>
            <a:r>
              <a:t>FM API"?</a:t>
            </a:r>
          </a:p>
        </p:txBody>
      </p:sp>
      <p:sp>
        <p:nvSpPr>
          <p:cNvPr id="186" name="File A"/>
          <p:cNvSpPr txBox="1"/>
          <p:nvPr/>
        </p:nvSpPr>
        <p:spPr>
          <a:xfrm>
            <a:off x="6740201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A</a:t>
            </a:r>
          </a:p>
        </p:txBody>
      </p:sp>
      <p:sp>
        <p:nvSpPr>
          <p:cNvPr id="187" name="File B"/>
          <p:cNvSpPr txBox="1"/>
          <p:nvPr/>
        </p:nvSpPr>
        <p:spPr>
          <a:xfrm>
            <a:off x="15775902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B</a:t>
            </a:r>
          </a:p>
        </p:txBody>
      </p:sp>
      <p:pic>
        <p:nvPicPr>
          <p:cNvPr id="188" name="fm16_alpha.png" descr="fm16_alph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60208" y="5067620"/>
            <a:ext cx="2032001" cy="2032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64200" y="5058492"/>
            <a:ext cx="2024807" cy="202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PSBN_API_ICON_160X160_sm.png" descr="PSBN_API_ICON_160X160_s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NO ScriptResult!"/>
          <p:cNvSpPr/>
          <p:nvPr/>
        </p:nvSpPr>
        <p:spPr>
          <a:xfrm rot="964838">
            <a:off x="11748323" y="11890616"/>
            <a:ext cx="6930723" cy="889001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pPr/>
            <a:r>
              <a:t>NO ScriptResult!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 rot="20859175">
            <a:off x="4258127" y="7162901"/>
            <a:ext cx="2293827" cy="23126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5227300" y="2449691"/>
            <a:ext cx="8771783" cy="2286871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Perform Script &quot;X&quot;…"/>
          <p:cNvSpPr txBox="1"/>
          <p:nvPr/>
        </p:nvSpPr>
        <p:spPr>
          <a:xfrm>
            <a:off x="7094884" y="7506415"/>
            <a:ext cx="5288281" cy="162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Perform Script "X"</a:t>
            </a:r>
          </a:p>
          <a:p>
            <a:pPr/>
            <a:r>
              <a:t>By Name …</a:t>
            </a:r>
          </a:p>
        </p:txBody>
      </p:sp>
      <p:pic>
        <p:nvPicPr>
          <p:cNvPr id="195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 rot="1128900">
            <a:off x="19015732" y="7828436"/>
            <a:ext cx="1630457" cy="2717427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&quot;X&quot;"/>
          <p:cNvSpPr txBox="1"/>
          <p:nvPr/>
        </p:nvSpPr>
        <p:spPr>
          <a:xfrm>
            <a:off x="15491454" y="4343400"/>
            <a:ext cx="55892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F21"/>
                </a:solidFill>
              </a:defRPr>
            </a:lvl1pPr>
          </a:lstStyle>
          <a:p>
            <a:pPr/>
            <a:r>
              <a:t>"X"</a:t>
            </a:r>
          </a:p>
        </p:txBody>
      </p:sp>
      <p:pic>
        <p:nvPicPr>
          <p:cNvPr id="197" name="Line" descr="Line"/>
          <p:cNvPicPr>
            <a:picLocks noChangeAspect="0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 rot="2127795">
            <a:off x="13985702" y="4642389"/>
            <a:ext cx="1098212" cy="4313314"/>
          </a:xfrm>
          <a:prstGeom prst="rect">
            <a:avLst/>
          </a:prstGeom>
        </p:spPr>
      </p:pic>
      <p:sp>
        <p:nvSpPr>
          <p:cNvPr id="199" name="Text"/>
          <p:cNvSpPr txBox="1"/>
          <p:nvPr/>
        </p:nvSpPr>
        <p:spPr>
          <a:xfrm>
            <a:off x="11570017" y="6426199"/>
            <a:ext cx="1243966" cy="863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200" name="Asynchronous"/>
          <p:cNvSpPr/>
          <p:nvPr/>
        </p:nvSpPr>
        <p:spPr>
          <a:xfrm rot="618290">
            <a:off x="17642994" y="6030988"/>
            <a:ext cx="5931387" cy="889001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pPr/>
            <a:r>
              <a:t>Asynchronous</a:t>
            </a:r>
          </a:p>
        </p:txBody>
      </p:sp>
      <p:sp>
        <p:nvSpPr>
          <p:cNvPr id="201" name="Context lost"/>
          <p:cNvSpPr/>
          <p:nvPr/>
        </p:nvSpPr>
        <p:spPr>
          <a:xfrm rot="20616724">
            <a:off x="5298529" y="11115385"/>
            <a:ext cx="6930723" cy="889001"/>
          </a:xfrm>
          <a:prstGeom prst="rect">
            <a:avLst/>
          </a:prstGeom>
          <a:blipFill>
            <a:blip r:embed="rId5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pPr/>
            <a:r>
              <a:t>Context lost</a:t>
            </a:r>
          </a:p>
        </p:txBody>
      </p:sp>
      <p:sp>
        <p:nvSpPr>
          <p:cNvPr id="202" name="3"/>
          <p:cNvSpPr/>
          <p:nvPr/>
        </p:nvSpPr>
        <p:spPr>
          <a:xfrm>
            <a:off x="2049998" y="1532571"/>
            <a:ext cx="4410076" cy="7407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5363" y="17897"/>
                </a:lnTo>
                <a:lnTo>
                  <a:pt x="311" y="17897"/>
                </a:lnTo>
                <a:cubicBezTo>
                  <a:pt x="139" y="17897"/>
                  <a:pt x="0" y="17980"/>
                  <a:pt x="0" y="18082"/>
                </a:cubicBezTo>
                <a:lnTo>
                  <a:pt x="0" y="21415"/>
                </a:lnTo>
                <a:cubicBezTo>
                  <a:pt x="0" y="21517"/>
                  <a:pt x="139" y="21600"/>
                  <a:pt x="311" y="21600"/>
                </a:cubicBezTo>
                <a:lnTo>
                  <a:pt x="5909" y="21600"/>
                </a:lnTo>
                <a:cubicBezTo>
                  <a:pt x="6081" y="21600"/>
                  <a:pt x="6220" y="21517"/>
                  <a:pt x="6220" y="21415"/>
                </a:cubicBezTo>
                <a:lnTo>
                  <a:pt x="6220" y="18552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3</a:t>
            </a:r>
          </a:p>
        </p:txBody>
      </p:sp>
      <p:pic>
        <p:nvPicPr>
          <p:cNvPr id="203" name="Image" descr="Image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5645148" y="-2251190"/>
            <a:ext cx="13481468" cy="121089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Class="entr" nodeType="afterEffect" presetSubtype="12" presetID="2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3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Class="entr" nodeType="after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6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Class="entr" nodeType="after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0" dur="4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5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mph" nodeType="afterEffect" presetSubtype="0" presetID="32" grpId="8" repeatCount="2000" fill="hold">
                                  <p:stCondLst>
                                    <p:cond delay="0"/>
                                  </p:stCondLst>
                                  <p:childTnLst>
                                    <p:animRot by="300000">
                                      <p:cBhvr>
                                        <p:cTn id="41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42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600000">
                                      <p:cBhvr>
                                        <p:cTn id="43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600000">
                                      <p:cBhvr>
                                        <p:cTn id="44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300000">
                                      <p:cBhvr>
                                        <p:cTn id="45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Subtype="16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Class="entr" nodeType="clickEffect" presetSubtype="16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Class="entr" nodeType="clickEffect" presetSubtype="16" presetID="23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Class="entr" nodeType="clickEffect" presetSubtype="1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1" grpId="11"/>
      <p:bldP build="whole" bldLvl="1" animBg="1" rev="0" advAuto="0" spid="193" grpId="6"/>
      <p:bldP build="whole" bldLvl="1" animBg="1" rev="0" advAuto="0" spid="192" grpId="2"/>
      <p:bldP build="whole" bldLvl="1" animBg="1" rev="0" advAuto="0" spid="196" grpId="5"/>
      <p:bldP build="whole" bldLvl="1" animBg="1" rev="0" advAuto="0" spid="201" grpId="10"/>
      <p:bldP build="whole" bldLvl="1" animBg="1" rev="0" advAuto="0" spid="202" grpId="1"/>
      <p:bldP build="whole" bldLvl="1" animBg="1" rev="0" advAuto="0" spid="203" grpId="12"/>
      <p:bldP build="whole" bldLvl="1" animBg="1" rev="0" advAuto="0" spid="200" grpId="9"/>
      <p:bldP build="whole" bldLvl="1" animBg="1" rev="0" advAuto="0" spid="194" grpId="3"/>
      <p:bldP build="whole" bldLvl="1" animBg="1" rev="0" advAuto="0" spid="195" grpId="7"/>
      <p:bldP build="whole" bldLvl="1" animBg="1" rev="0" advAuto="0" spid="195" grpId="8"/>
      <p:bldP build="whole" bldLvl="1" animBg="1" rev="0" advAuto="0" spid="197" grpId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What about an &quot;FM↔️FM API&quot;?"/>
          <p:cNvSpPr/>
          <p:nvPr/>
        </p:nvSpPr>
        <p:spPr>
          <a:xfrm>
            <a:off x="6410032" y="526664"/>
            <a:ext cx="11563936" cy="9652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/>
            </a:pPr>
            <a:r>
              <a:t>What about an "FM</a:t>
            </a:r>
            <a:r>
              <a:rPr>
                <a:latin typeface="Apple Color Emoji"/>
                <a:ea typeface="Apple Color Emoji"/>
                <a:cs typeface="Apple Color Emoji"/>
                <a:sym typeface="Apple Color Emoji"/>
              </a:rPr>
              <a:t>↔️</a:t>
            </a:r>
            <a:r>
              <a:t>FM API"?</a:t>
            </a:r>
          </a:p>
        </p:txBody>
      </p:sp>
      <p:sp>
        <p:nvSpPr>
          <p:cNvPr id="206" name="File A"/>
          <p:cNvSpPr txBox="1"/>
          <p:nvPr/>
        </p:nvSpPr>
        <p:spPr>
          <a:xfrm>
            <a:off x="6740201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A</a:t>
            </a:r>
          </a:p>
        </p:txBody>
      </p:sp>
      <p:sp>
        <p:nvSpPr>
          <p:cNvPr id="207" name="File B"/>
          <p:cNvSpPr txBox="1"/>
          <p:nvPr/>
        </p:nvSpPr>
        <p:spPr>
          <a:xfrm>
            <a:off x="15775902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B</a:t>
            </a:r>
          </a:p>
        </p:txBody>
      </p:sp>
      <p:pic>
        <p:nvPicPr>
          <p:cNvPr id="208" name="fm16_alpha.png" descr="fm16_alph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60208" y="5067620"/>
            <a:ext cx="2032001" cy="2032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64200" y="5058492"/>
            <a:ext cx="2024807" cy="202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PSBN_API_ICON_160X160_sm.png" descr="PSBN_API_ICON_160X160_s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fmpurl &quot;X&quot;"/>
          <p:cNvSpPr txBox="1"/>
          <p:nvPr/>
        </p:nvSpPr>
        <p:spPr>
          <a:xfrm>
            <a:off x="5521942" y="7839929"/>
            <a:ext cx="283083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fmpurl "X"</a:t>
            </a:r>
          </a:p>
        </p:txBody>
      </p:sp>
      <p:sp>
        <p:nvSpPr>
          <p:cNvPr id="212" name="&quot;X&quot;"/>
          <p:cNvSpPr txBox="1"/>
          <p:nvPr/>
        </p:nvSpPr>
        <p:spPr>
          <a:xfrm>
            <a:off x="15491454" y="4343400"/>
            <a:ext cx="558928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>
                <a:solidFill>
                  <a:srgbClr val="FF2F21"/>
                </a:solidFill>
              </a:defRPr>
            </a:lvl1pPr>
          </a:lstStyle>
          <a:p>
            <a:pPr/>
            <a:r>
              <a:t>"X"</a:t>
            </a:r>
          </a:p>
        </p:txBody>
      </p:sp>
      <p:pic>
        <p:nvPicPr>
          <p:cNvPr id="213" name="Line" descr="Line"/>
          <p:cNvPicPr>
            <a:picLocks noChangeAspect="0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rot="7098353">
            <a:off x="10905894" y="3881996"/>
            <a:ext cx="5363509" cy="7688279"/>
          </a:xfrm>
          <a:prstGeom prst="rect">
            <a:avLst/>
          </a:prstGeom>
        </p:spPr>
      </p:pic>
      <p:sp>
        <p:nvSpPr>
          <p:cNvPr id="215" name="Text"/>
          <p:cNvSpPr txBox="1"/>
          <p:nvPr/>
        </p:nvSpPr>
        <p:spPr>
          <a:xfrm>
            <a:off x="11570017" y="6426199"/>
            <a:ext cx="1243966" cy="863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216" name="4"/>
          <p:cNvSpPr/>
          <p:nvPr/>
        </p:nvSpPr>
        <p:spPr>
          <a:xfrm>
            <a:off x="2049998" y="1532571"/>
            <a:ext cx="4410076" cy="7407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5363" y="17897"/>
                </a:lnTo>
                <a:lnTo>
                  <a:pt x="311" y="17897"/>
                </a:lnTo>
                <a:cubicBezTo>
                  <a:pt x="139" y="17897"/>
                  <a:pt x="0" y="17980"/>
                  <a:pt x="0" y="18082"/>
                </a:cubicBezTo>
                <a:lnTo>
                  <a:pt x="0" y="21415"/>
                </a:lnTo>
                <a:cubicBezTo>
                  <a:pt x="0" y="21517"/>
                  <a:pt x="139" y="21600"/>
                  <a:pt x="311" y="21600"/>
                </a:cubicBezTo>
                <a:lnTo>
                  <a:pt x="5909" y="21600"/>
                </a:lnTo>
                <a:cubicBezTo>
                  <a:pt x="6081" y="21600"/>
                  <a:pt x="6220" y="21517"/>
                  <a:pt x="6220" y="21415"/>
                </a:cubicBezTo>
                <a:lnTo>
                  <a:pt x="6220" y="18552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4</a:t>
            </a:r>
          </a:p>
        </p:txBody>
      </p:sp>
      <p:pic>
        <p:nvPicPr>
          <p:cNvPr id="217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6658418" y="10042299"/>
            <a:ext cx="2577406" cy="2577405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Performed in…"/>
          <p:cNvSpPr/>
          <p:nvPr/>
        </p:nvSpPr>
        <p:spPr>
          <a:xfrm rot="618290">
            <a:off x="17817479" y="8432830"/>
            <a:ext cx="5931387" cy="1676401"/>
          </a:xfrm>
          <a:prstGeom prst="rect">
            <a:avLst/>
          </a:prstGeom>
          <a:blipFill>
            <a:blip r:embed="rId7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>
                <a:solidFill>
                  <a:srgbClr val="FFFFFF"/>
                </a:solidFill>
              </a:defRPr>
            </a:pPr>
            <a:r>
              <a:t>Performed in</a:t>
            </a:r>
          </a:p>
          <a:p>
            <a:pPr>
              <a:defRPr sz="5200">
                <a:solidFill>
                  <a:srgbClr val="FFFFFF"/>
                </a:solidFill>
              </a:defRPr>
            </a:pPr>
            <a:r>
              <a:t>wrong FileMaker!</a:t>
            </a:r>
          </a:p>
        </p:txBody>
      </p:sp>
      <p:pic>
        <p:nvPicPr>
          <p:cNvPr id="219" name="Image" descr="Image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451266" y="-1818745"/>
            <a:ext cx="13481468" cy="121089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12" presetID="2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8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8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3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500"/>
                            </p:stCondLst>
                            <p:childTnLst>
                              <p:par>
                                <p:cTn id="24" presetClass="entr" nodeType="after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250"/>
                            </p:stCondLst>
                            <p:childTnLst>
                              <p:par>
                                <p:cTn id="29" presetClass="entr" nodeType="after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6" grpId="1"/>
      <p:bldP build="whole" bldLvl="1" animBg="1" rev="0" advAuto="0" spid="212" grpId="3"/>
      <p:bldP build="whole" bldLvl="1" animBg="1" rev="0" advAuto="0" spid="219" grpId="7"/>
      <p:bldP build="whole" bldLvl="1" animBg="1" rev="0" advAuto="0" spid="217" grpId="5"/>
      <p:bldP build="whole" bldLvl="1" animBg="1" rev="0" advAuto="0" spid="211" grpId="2"/>
      <p:bldP build="whole" bldLvl="1" animBg="1" rev="0" advAuto="0" spid="218" grpId="6"/>
      <p:bldP build="whole" bldLvl="1" animBg="1" rev="0" advAuto="0" spid="213" grpId="4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What about an &quot;FM↔️FM API&quot;?"/>
          <p:cNvSpPr/>
          <p:nvPr/>
        </p:nvSpPr>
        <p:spPr>
          <a:xfrm>
            <a:off x="6410032" y="526664"/>
            <a:ext cx="11563936" cy="9652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/>
            </a:pPr>
            <a:r>
              <a:t>What about an "FM</a:t>
            </a:r>
            <a:r>
              <a:rPr>
                <a:latin typeface="Apple Color Emoji"/>
                <a:ea typeface="Apple Color Emoji"/>
                <a:cs typeface="Apple Color Emoji"/>
                <a:sym typeface="Apple Color Emoji"/>
              </a:rPr>
              <a:t>↔️</a:t>
            </a:r>
            <a:r>
              <a:t>FM API"?</a:t>
            </a:r>
          </a:p>
        </p:txBody>
      </p:sp>
      <p:sp>
        <p:nvSpPr>
          <p:cNvPr id="222" name="File A"/>
          <p:cNvSpPr txBox="1"/>
          <p:nvPr/>
        </p:nvSpPr>
        <p:spPr>
          <a:xfrm>
            <a:off x="6740201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A</a:t>
            </a:r>
          </a:p>
        </p:txBody>
      </p:sp>
      <p:sp>
        <p:nvSpPr>
          <p:cNvPr id="223" name="File B"/>
          <p:cNvSpPr txBox="1"/>
          <p:nvPr/>
        </p:nvSpPr>
        <p:spPr>
          <a:xfrm>
            <a:off x="15775902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B</a:t>
            </a:r>
          </a:p>
        </p:txBody>
      </p:sp>
      <p:pic>
        <p:nvPicPr>
          <p:cNvPr id="224" name="fm16_alpha.png" descr="fm16_alph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60208" y="5067620"/>
            <a:ext cx="2032001" cy="2032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64200" y="5058492"/>
            <a:ext cx="2024807" cy="202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PSBN_API_ICON_160X160_sm.png" descr="PSBN_API_ICON_160X160_s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27" name="via PHP / XML API -&gt; via Server"/>
          <p:cNvSpPr txBox="1"/>
          <p:nvPr/>
        </p:nvSpPr>
        <p:spPr>
          <a:xfrm>
            <a:off x="4093263" y="7934900"/>
            <a:ext cx="910717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via PHP / XML API -&gt; via Server</a:t>
            </a:r>
          </a:p>
        </p:txBody>
      </p:sp>
      <p:sp>
        <p:nvSpPr>
          <p:cNvPr id="228" name="Text"/>
          <p:cNvSpPr txBox="1"/>
          <p:nvPr/>
        </p:nvSpPr>
        <p:spPr>
          <a:xfrm>
            <a:off x="11570017" y="6426199"/>
            <a:ext cx="1243966" cy="863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229" name="5"/>
          <p:cNvSpPr/>
          <p:nvPr/>
        </p:nvSpPr>
        <p:spPr>
          <a:xfrm>
            <a:off x="2049998" y="1532571"/>
            <a:ext cx="4410076" cy="7407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5363" y="17897"/>
                </a:lnTo>
                <a:lnTo>
                  <a:pt x="311" y="17897"/>
                </a:lnTo>
                <a:cubicBezTo>
                  <a:pt x="139" y="17897"/>
                  <a:pt x="0" y="17980"/>
                  <a:pt x="0" y="18082"/>
                </a:cubicBezTo>
                <a:lnTo>
                  <a:pt x="0" y="21415"/>
                </a:lnTo>
                <a:cubicBezTo>
                  <a:pt x="0" y="21517"/>
                  <a:pt x="139" y="21600"/>
                  <a:pt x="311" y="21600"/>
                </a:cubicBezTo>
                <a:lnTo>
                  <a:pt x="5909" y="21600"/>
                </a:lnTo>
                <a:cubicBezTo>
                  <a:pt x="6081" y="21600"/>
                  <a:pt x="6220" y="21517"/>
                  <a:pt x="6220" y="21415"/>
                </a:cubicBezTo>
                <a:lnTo>
                  <a:pt x="6220" y="18552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5</a:t>
            </a:r>
          </a:p>
        </p:txBody>
      </p:sp>
      <p:pic>
        <p:nvPicPr>
          <p:cNvPr id="230" name="Image" descr="Image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793199" y="-2508820"/>
            <a:ext cx="13481468" cy="121089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12" presetID="2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9" grpId="1"/>
      <p:bldP build="whole" bldLvl="1" animBg="1" rev="0" advAuto="0" spid="227" grpId="2"/>
      <p:bldP build="whole" bldLvl="1" animBg="1" rev="0" advAuto="0" spid="230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Doesn't exist"/>
          <p:cNvSpPr/>
          <p:nvPr/>
        </p:nvSpPr>
        <p:spPr>
          <a:xfrm rot="20616724">
            <a:off x="16274840" y="10705531"/>
            <a:ext cx="5413666" cy="889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200">
                <a:solidFill>
                  <a:srgbClr val="FFFFFF"/>
                </a:solidFill>
              </a:defRPr>
            </a:lvl1pPr>
          </a:lstStyle>
          <a:p>
            <a:pPr/>
            <a:r>
              <a:t>Doesn't exist</a:t>
            </a:r>
          </a:p>
        </p:txBody>
      </p:sp>
      <p:sp>
        <p:nvSpPr>
          <p:cNvPr id="233" name="What about an &quot;FM↔️FM API&quot;?"/>
          <p:cNvSpPr/>
          <p:nvPr/>
        </p:nvSpPr>
        <p:spPr>
          <a:xfrm>
            <a:off x="6410032" y="526664"/>
            <a:ext cx="11563936" cy="965201"/>
          </a:xfrm>
          <a:prstGeom prst="rect">
            <a:avLst/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5200"/>
            </a:pPr>
            <a:r>
              <a:t>What about an "FM</a:t>
            </a:r>
            <a:r>
              <a:rPr>
                <a:latin typeface="Apple Color Emoji"/>
                <a:ea typeface="Apple Color Emoji"/>
                <a:cs typeface="Apple Color Emoji"/>
                <a:sym typeface="Apple Color Emoji"/>
              </a:rPr>
              <a:t>↔️</a:t>
            </a:r>
            <a:r>
              <a:t>FM API"?</a:t>
            </a:r>
          </a:p>
        </p:txBody>
      </p:sp>
      <p:sp>
        <p:nvSpPr>
          <p:cNvPr id="234" name="File A"/>
          <p:cNvSpPr txBox="1"/>
          <p:nvPr/>
        </p:nvSpPr>
        <p:spPr>
          <a:xfrm>
            <a:off x="6740201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A</a:t>
            </a:r>
          </a:p>
        </p:txBody>
      </p:sp>
      <p:sp>
        <p:nvSpPr>
          <p:cNvPr id="235" name="File B"/>
          <p:cNvSpPr txBox="1"/>
          <p:nvPr/>
        </p:nvSpPr>
        <p:spPr>
          <a:xfrm>
            <a:off x="15775902" y="3352799"/>
            <a:ext cx="1702436" cy="863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/>
            <a:r>
              <a:t>File B</a:t>
            </a:r>
          </a:p>
        </p:txBody>
      </p:sp>
      <p:pic>
        <p:nvPicPr>
          <p:cNvPr id="236" name="fm16_alpha.png" descr="fm16_alph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60208" y="5067620"/>
            <a:ext cx="2032001" cy="2032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164200" y="5058492"/>
            <a:ext cx="2024807" cy="202480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PSBN_API_ICON_160X160_sm.png" descr="PSBN_API_ICON_160X160_s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934700" y="4641850"/>
            <a:ext cx="2032000" cy="2032000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Perform Script [ By Name: …"/>
          <p:cNvSpPr txBox="1"/>
          <p:nvPr/>
        </p:nvSpPr>
        <p:spPr>
          <a:xfrm>
            <a:off x="4467914" y="7934900"/>
            <a:ext cx="8357871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Perform Script [ By Name: …</a:t>
            </a:r>
          </a:p>
        </p:txBody>
      </p:sp>
      <p:sp>
        <p:nvSpPr>
          <p:cNvPr id="240" name="Text"/>
          <p:cNvSpPr txBox="1"/>
          <p:nvPr/>
        </p:nvSpPr>
        <p:spPr>
          <a:xfrm>
            <a:off x="11570017" y="6426199"/>
            <a:ext cx="1243966" cy="863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241" name="6"/>
          <p:cNvSpPr/>
          <p:nvPr/>
        </p:nvSpPr>
        <p:spPr>
          <a:xfrm>
            <a:off x="2049998" y="1532571"/>
            <a:ext cx="4410076" cy="7407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lnTo>
                  <a:pt x="5363" y="17897"/>
                </a:lnTo>
                <a:lnTo>
                  <a:pt x="311" y="17897"/>
                </a:lnTo>
                <a:cubicBezTo>
                  <a:pt x="139" y="17897"/>
                  <a:pt x="0" y="17980"/>
                  <a:pt x="0" y="18082"/>
                </a:cubicBezTo>
                <a:lnTo>
                  <a:pt x="0" y="21415"/>
                </a:lnTo>
                <a:cubicBezTo>
                  <a:pt x="0" y="21517"/>
                  <a:pt x="139" y="21600"/>
                  <a:pt x="311" y="21600"/>
                </a:cubicBezTo>
                <a:lnTo>
                  <a:pt x="5909" y="21600"/>
                </a:lnTo>
                <a:cubicBezTo>
                  <a:pt x="6081" y="21600"/>
                  <a:pt x="6220" y="21517"/>
                  <a:pt x="6220" y="21415"/>
                </a:cubicBezTo>
                <a:lnTo>
                  <a:pt x="6220" y="18552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2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6</a:t>
            </a:r>
          </a:p>
        </p:txBody>
      </p:sp>
      <p:sp>
        <p:nvSpPr>
          <p:cNvPr id="242" name="Discuss"/>
          <p:cNvSpPr/>
          <p:nvPr/>
        </p:nvSpPr>
        <p:spPr>
          <a:xfrm>
            <a:off x="17050739" y="5022397"/>
            <a:ext cx="5421398" cy="1967328"/>
          </a:xfrm>
          <a:prstGeom prst="wedgeEllipseCallout">
            <a:avLst>
              <a:gd name="adj1" fmla="val -109851"/>
              <a:gd name="adj2" fmla="val 113720"/>
            </a:avLst>
          </a:prstGeom>
          <a:gradFill>
            <a:gsLst>
              <a:gs pos="0">
                <a:srgbClr val="FBFBFB"/>
              </a:gs>
              <a:gs pos="100000">
                <a:srgbClr val="BEBEBE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5200"/>
            </a:lvl1pPr>
          </a:lstStyle>
          <a:p>
            <a:pPr/>
            <a:r>
              <a:t>Discuss</a:t>
            </a:r>
          </a:p>
        </p:txBody>
      </p:sp>
      <p:pic>
        <p:nvPicPr>
          <p:cNvPr id="243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695431" y="-1029614"/>
            <a:ext cx="13481468" cy="121089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12" presetID="2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2" grpId="4"/>
      <p:bldP build="whole" bldLvl="1" animBg="1" rev="0" advAuto="0" spid="241" grpId="1"/>
      <p:bldP build="whole" bldLvl="1" animBg="1" rev="0" advAuto="0" spid="243" grpId="5"/>
      <p:bldP build="whole" bldLvl="1" animBg="1" rev="0" advAuto="0" spid="242" grpId="3"/>
      <p:bldP build="whole" bldLvl="1" animBg="1" rev="0" advAuto="0" spid="239" grpId="2"/>
    </p:bldLst>
  </p:timing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